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League Spartan" pitchFamily="2" charset="77"/>
      <p:regular r:id="rId10"/>
      <p:bold r:id="rId11"/>
    </p:embeddedFont>
    <p:embeddedFont>
      <p:font typeface="Poppins" pitchFamily="2" charset="77"/>
      <p:regular r:id="rId12"/>
    </p:embeddedFont>
    <p:embeddedFont>
      <p:font typeface="Poppins Bold" pitchFamily="2" charset="77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 autoAdjust="0"/>
    <p:restoredTop sz="94638" autoAdjust="0"/>
  </p:normalViewPr>
  <p:slideViewPr>
    <p:cSldViewPr>
      <p:cViewPr varScale="1">
        <p:scale>
          <a:sx n="75" d="100"/>
          <a:sy n="75" d="100"/>
        </p:scale>
        <p:origin x="54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4971978" y="2553829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400000">
            <a:off x="14587133" y="1835125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2977590" y="1107948"/>
            <a:ext cx="12332820" cy="3730752"/>
            <a:chOff x="0" y="0"/>
            <a:chExt cx="8396528" cy="254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396528" cy="2540000"/>
            </a:xfrm>
            <a:custGeom>
              <a:avLst/>
              <a:gdLst/>
              <a:ahLst/>
              <a:cxnLst/>
              <a:rect l="l" t="t" r="r" b="b"/>
              <a:pathLst>
                <a:path w="8396528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225027" y="0"/>
                    <a:pt x="503792" y="0"/>
                  </a:cubicBezTo>
                  <a:lnTo>
                    <a:pt x="7892736" y="0"/>
                  </a:lnTo>
                  <a:cubicBezTo>
                    <a:pt x="8171501" y="0"/>
                    <a:pt x="8396528" y="170180"/>
                    <a:pt x="8396528" y="381000"/>
                  </a:cubicBezTo>
                  <a:lnTo>
                    <a:pt x="8396528" y="2159000"/>
                  </a:lnTo>
                  <a:cubicBezTo>
                    <a:pt x="8396528" y="2369820"/>
                    <a:pt x="8171501" y="2540000"/>
                    <a:pt x="7892736" y="2540000"/>
                  </a:cubicBezTo>
                  <a:lnTo>
                    <a:pt x="503792" y="2540000"/>
                  </a:lnTo>
                  <a:cubicBezTo>
                    <a:pt x="225027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6"/>
              <a:stretch>
                <a:fillRect t="-42353" b="-4235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634208" y="5143500"/>
            <a:ext cx="9020889" cy="339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26"/>
              </a:lnSpc>
            </a:pPr>
            <a:r>
              <a:rPr lang="en-US" sz="7438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OPTIMIZING TV PROGRAM SCHEDULING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180153" y="8580501"/>
            <a:ext cx="11927694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Presented By : Mohammad Knio</a:t>
            </a:r>
          </a:p>
        </p:txBody>
      </p:sp>
      <p:pic>
        <p:nvPicPr>
          <p:cNvPr id="16" name="Video 15">
            <a:extLst>
              <a:ext uri="{FF2B5EF4-FFF2-40B4-BE49-F238E27FC236}">
                <a16:creationId xmlns:a16="http://schemas.microsoft.com/office/drawing/2014/main" id="{3D4C7F6A-0701-3372-D9CE-05074EF12A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79"/>
    </mc:Choice>
    <mc:Fallback>
      <p:transition spd="slow" advTm="14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800000">
            <a:off x="-1835390" y="-4806732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10800000">
            <a:off x="12922225" y="6172200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9979827" y="4379549"/>
            <a:ext cx="7699474" cy="5645820"/>
            <a:chOff x="0" y="0"/>
            <a:chExt cx="5242016" cy="384383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42016" cy="3843832"/>
            </a:xfrm>
            <a:custGeom>
              <a:avLst/>
              <a:gdLst/>
              <a:ahLst/>
              <a:cxnLst/>
              <a:rect l="l" t="t" r="r" b="b"/>
              <a:pathLst>
                <a:path w="5242016" h="3843832">
                  <a:moveTo>
                    <a:pt x="0" y="3267257"/>
                  </a:moveTo>
                  <a:lnTo>
                    <a:pt x="0" y="576575"/>
                  </a:lnTo>
                  <a:cubicBezTo>
                    <a:pt x="0" y="257537"/>
                    <a:pt x="140486" y="0"/>
                    <a:pt x="314521" y="0"/>
                  </a:cubicBezTo>
                  <a:lnTo>
                    <a:pt x="4927495" y="0"/>
                  </a:lnTo>
                  <a:cubicBezTo>
                    <a:pt x="5101530" y="0"/>
                    <a:pt x="5242016" y="257537"/>
                    <a:pt x="5242016" y="576575"/>
                  </a:cubicBezTo>
                  <a:lnTo>
                    <a:pt x="5242016" y="3267257"/>
                  </a:lnTo>
                  <a:cubicBezTo>
                    <a:pt x="5242016" y="3586295"/>
                    <a:pt x="5101530" y="3843832"/>
                    <a:pt x="4927495" y="3843832"/>
                  </a:cubicBezTo>
                  <a:lnTo>
                    <a:pt x="314521" y="3843832"/>
                  </a:lnTo>
                  <a:cubicBezTo>
                    <a:pt x="140486" y="3843832"/>
                    <a:pt x="0" y="3586295"/>
                    <a:pt x="0" y="3267257"/>
                  </a:cubicBezTo>
                  <a:close/>
                </a:path>
              </a:pathLst>
            </a:custGeom>
            <a:blipFill>
              <a:blip r:embed="rId4"/>
              <a:stretch>
                <a:fillRect l="-682" r="-68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15826" y="1028700"/>
            <a:ext cx="8728174" cy="3730752"/>
            <a:chOff x="0" y="0"/>
            <a:chExt cx="5942384" cy="254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942384" cy="2540000"/>
            </a:xfrm>
            <a:custGeom>
              <a:avLst/>
              <a:gdLst/>
              <a:ahLst/>
              <a:cxnLst/>
              <a:rect l="l" t="t" r="r" b="b"/>
              <a:pathLst>
                <a:path w="5942384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59256" y="0"/>
                    <a:pt x="356543" y="0"/>
                  </a:cubicBezTo>
                  <a:lnTo>
                    <a:pt x="5585841" y="0"/>
                  </a:lnTo>
                  <a:cubicBezTo>
                    <a:pt x="5783128" y="0"/>
                    <a:pt x="5942384" y="170180"/>
                    <a:pt x="5942384" y="381000"/>
                  </a:cubicBezTo>
                  <a:lnTo>
                    <a:pt x="5942384" y="2159000"/>
                  </a:lnTo>
                  <a:cubicBezTo>
                    <a:pt x="5942384" y="2369820"/>
                    <a:pt x="5783128" y="2540000"/>
                    <a:pt x="5585841" y="2540000"/>
                  </a:cubicBezTo>
                  <a:lnTo>
                    <a:pt x="356543" y="2540000"/>
                  </a:lnTo>
                  <a:cubicBezTo>
                    <a:pt x="159256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5"/>
              <a:stretch>
                <a:fillRect l="-314" r="-31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771914" y="1722501"/>
            <a:ext cx="8115300" cy="234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40"/>
              </a:lnSpc>
            </a:pPr>
            <a:r>
              <a:rPr lang="en-US" sz="7700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PROBLEM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9594" y="4848470"/>
            <a:ext cx="7877685" cy="587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Place 10 new programs</a:t>
            </a: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 optimally on the weekly TV grid.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Manual scheduling is </a:t>
            </a: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slow, error-prone, and biased.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Many </a:t>
            </a: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conflicting constraints</a:t>
            </a: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: genre spacing, program duration, peak vs off-peak slots.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TRP varies </a:t>
            </a: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hourly and daily</a:t>
            </a: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, making manual optimization difficult.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Weekend vs weekday </a:t>
            </a: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patterns differ</a:t>
            </a: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just">
              <a:lnSpc>
                <a:spcPts val="4200"/>
              </a:lnSpc>
            </a:pPr>
            <a:endParaRPr lang="en-US" sz="3000">
              <a:solidFill>
                <a:srgbClr val="00021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221"/>
    </mc:Choice>
    <mc:Fallback>
      <p:transition spd="slow" advTm="121221"/>
    </mc:Fallback>
  </mc:AlternateContent>
  <p:extLst>
    <p:ext uri="{3A86A75C-4F4B-4683-9AE1-C65F6400EC91}">
      <p14:laserTraceLst xmlns:p14="http://schemas.microsoft.com/office/powerpoint/2010/main">
        <p14:tracePtLst>
          <p14:tracePt t="76590" x="5834063" y="8308975"/>
          <p14:tracePt t="76614" x="5822950" y="6405563"/>
          <p14:tracePt t="76621" x="5822950" y="6145213"/>
          <p14:tracePt t="76636" x="5822950" y="5137150"/>
          <p14:tracePt t="76652" x="5822950" y="4341813"/>
          <p14:tracePt t="76668" x="5834063" y="3917950"/>
          <p14:tracePt t="76685" x="5884863" y="3519488"/>
          <p14:tracePt t="76701" x="5908675" y="3346450"/>
          <p14:tracePt t="76718" x="5921375" y="3233738"/>
          <p14:tracePt t="76735" x="5921375" y="3197225"/>
          <p14:tracePt t="76972" x="5921375" y="3171825"/>
          <p14:tracePt t="76985" x="5921375" y="3146425"/>
          <p14:tracePt t="77001" x="5921375" y="3122613"/>
          <p14:tracePt t="77050" x="5908675" y="3109913"/>
          <p14:tracePt t="77068" x="5859463" y="3109913"/>
          <p14:tracePt t="77085" x="5748338" y="3060700"/>
          <p14:tracePt t="77102" x="5622925" y="3022600"/>
          <p14:tracePt t="77118" x="5461000" y="2973388"/>
          <p14:tracePt t="77135" x="5287963" y="2935288"/>
          <p14:tracePt t="77152" x="5087938" y="2886075"/>
          <p14:tracePt t="77168" x="4976813" y="2886075"/>
          <p14:tracePt t="77185" x="4951413" y="2886075"/>
          <p14:tracePt t="77201" x="4889500" y="2886075"/>
          <p14:tracePt t="77218" x="4851400" y="2886075"/>
          <p14:tracePt t="77235" x="4827588" y="2886075"/>
          <p14:tracePt t="77251" x="4776788" y="2911475"/>
          <p14:tracePt t="77268" x="4740275" y="2935288"/>
          <p14:tracePt t="77285" x="4689475" y="2947988"/>
          <p14:tracePt t="77301" x="4603750" y="2973388"/>
          <p14:tracePt t="77318" x="4540250" y="2997200"/>
          <p14:tracePt t="77335" x="4454525" y="3022600"/>
          <p14:tracePt t="77351" x="4403725" y="3035300"/>
          <p14:tracePt t="77368" x="4316413" y="3084513"/>
          <p14:tracePt t="77385" x="4279900" y="3109913"/>
          <p14:tracePt t="77402" x="4205288" y="3122613"/>
          <p14:tracePt t="77418" x="4192588" y="3146425"/>
          <p14:tracePt t="77435" x="4167188" y="3146425"/>
          <p14:tracePt t="77452" x="4143375" y="3146425"/>
          <p14:tracePt t="77468" x="4143375" y="3171825"/>
          <p14:tracePt t="77535" x="4143375" y="3221038"/>
          <p14:tracePt t="77551" x="4143375" y="3259138"/>
          <p14:tracePt t="77568" x="4143375" y="3395663"/>
          <p14:tracePt t="77585" x="4143375" y="3482975"/>
          <p14:tracePt t="77601" x="4143375" y="3594100"/>
          <p14:tracePt t="77618" x="4143375" y="3681413"/>
          <p14:tracePt t="77635" x="4143375" y="3744913"/>
          <p14:tracePt t="78658" x="9231313" y="4664075"/>
          <p14:tracePt t="78687" x="9231313" y="4627563"/>
          <p14:tracePt t="79722" x="5113338" y="1479550"/>
          <p14:tracePt t="88159" x="5113338" y="1455738"/>
          <p14:tracePt t="89852" x="5113338" y="1479550"/>
          <p14:tracePt t="89869" x="5113338" y="1492250"/>
          <p14:tracePt t="89885" x="5138738" y="1592263"/>
          <p14:tracePt t="89902" x="5149850" y="1679575"/>
          <p14:tracePt t="89919" x="5149850" y="1741488"/>
          <p14:tracePt t="89935" x="5149850" y="1766888"/>
          <p14:tracePt t="89952" x="5175250" y="1828800"/>
          <p14:tracePt t="89968" x="5175250" y="1878013"/>
          <p14:tracePt t="89985" x="5175250" y="1890713"/>
          <p14:tracePt t="90002" x="5175250" y="1965325"/>
          <p14:tracePt t="90018" x="5175250" y="2065338"/>
          <p14:tracePt t="90035" x="5175250" y="2227263"/>
          <p14:tracePt t="90052" x="5175250" y="2425700"/>
          <p14:tracePt t="90068" x="5175250" y="2574925"/>
          <p14:tracePt t="90086" x="5175250" y="2736850"/>
          <p14:tracePt t="90102" x="5200650" y="2824163"/>
          <p14:tracePt t="90120" x="5200650" y="2886075"/>
          <p14:tracePt t="90137" x="5200650" y="2911475"/>
          <p14:tracePt t="90153" x="5200650" y="2935288"/>
          <p14:tracePt t="90170" x="5200650" y="2947988"/>
          <p14:tracePt t="90186" x="5224463" y="2947988"/>
          <p14:tracePt t="90202" x="5224463" y="2973388"/>
          <p14:tracePt t="90219" x="5249863" y="2997200"/>
          <p14:tracePt t="90235" x="5249863" y="3022600"/>
          <p14:tracePt t="90252" x="5249863" y="3035300"/>
          <p14:tracePt t="90269" x="5249863" y="3060700"/>
          <p14:tracePt t="90285" x="5262563" y="3084513"/>
          <p14:tracePt t="90319" x="5262563" y="3109913"/>
          <p14:tracePt t="90335" x="5287963" y="3122613"/>
          <p14:tracePt t="91363" x="5748338" y="3594100"/>
          <p14:tracePt t="92267" x="5748338" y="3570288"/>
          <p14:tracePt t="92299" x="5748338" y="3544888"/>
          <p14:tracePt t="92318" x="5748338" y="3519488"/>
          <p14:tracePt t="92335" x="5772150" y="3508375"/>
          <p14:tracePt t="92352" x="5772150" y="3482975"/>
          <p14:tracePt t="92369" x="5797550" y="3457575"/>
          <p14:tracePt t="92402" x="5822950" y="3433763"/>
          <p14:tracePt t="93432" x="5859463" y="3370263"/>
          <p14:tracePt t="93465" x="5859463" y="3346450"/>
          <p14:tracePt t="93652" x="5859463" y="3321050"/>
          <p14:tracePt t="93669" x="5884863" y="3308350"/>
          <p14:tracePt t="93685" x="5908675" y="3284538"/>
          <p14:tracePt t="93702" x="5921375" y="3259138"/>
          <p14:tracePt t="93718" x="5972175" y="3233738"/>
          <p14:tracePt t="93735" x="5995988" y="3221038"/>
          <p14:tracePt t="93752" x="6021388" y="3197225"/>
          <p14:tracePt t="93769" x="6057900" y="3171825"/>
          <p14:tracePt t="93786" x="6108700" y="3122613"/>
          <p14:tracePt t="93802" x="6145213" y="3109913"/>
          <p14:tracePt t="93819" x="6196013" y="3060700"/>
          <p14:tracePt t="93836" x="6208713" y="3035300"/>
          <p14:tracePt t="93852" x="6232525" y="2997200"/>
          <p14:tracePt t="93869" x="6283325" y="2947988"/>
          <p14:tracePt t="93885" x="6319838" y="2886075"/>
          <p14:tracePt t="93902" x="6319838" y="2860675"/>
          <p14:tracePt t="93919" x="6345238" y="2798763"/>
          <p14:tracePt t="93935" x="6369050" y="2773363"/>
          <p14:tracePt t="93952" x="6394450" y="2686050"/>
          <p14:tracePt t="93985" x="6407150" y="2624138"/>
          <p14:tracePt t="94002" x="6407150" y="2549525"/>
          <p14:tracePt t="94019" x="6407150" y="2513013"/>
          <p14:tracePt t="94035" x="6407150" y="2462213"/>
          <p14:tracePt t="94052" x="6407150" y="2400300"/>
          <p14:tracePt t="94069" x="6407150" y="2376488"/>
          <p14:tracePt t="94085" x="6407150" y="2338388"/>
          <p14:tracePt t="94102" x="6407150" y="2312988"/>
          <p14:tracePt t="94119" x="6407150" y="2289175"/>
          <p14:tracePt t="94168" x="6407150" y="2263775"/>
          <p14:tracePt t="94218" x="6407150" y="2251075"/>
          <p14:tracePt t="94268" x="6407150" y="2227263"/>
          <p14:tracePt t="94351" x="6394450" y="2201863"/>
          <p14:tracePt t="94399" x="6394450" y="2176463"/>
          <p14:tracePt t="94452" x="6394450" y="2163763"/>
          <p14:tracePt t="94469" x="6369050" y="2163763"/>
          <p14:tracePt t="95498" x="6345238" y="2114550"/>
          <p14:tracePt t="97665" x="4379913" y="4092575"/>
          <p14:tracePt t="99950" x="4379913" y="4005263"/>
          <p14:tracePt t="99968" x="4379913" y="3917950"/>
          <p14:tracePt t="99986" x="4429125" y="3806825"/>
          <p14:tracePt t="100002" x="4454525" y="3719513"/>
          <p14:tracePt t="100019" x="4516438" y="3544888"/>
          <p14:tracePt t="100036" x="4578350" y="3370263"/>
          <p14:tracePt t="100054" x="4652963" y="3221038"/>
          <p14:tracePt t="100069" x="4714875" y="3122613"/>
          <p14:tracePt t="100086" x="4764088" y="3022600"/>
          <p14:tracePt t="100102" x="4802188" y="2947988"/>
          <p14:tracePt t="100119" x="4851400" y="2911475"/>
          <p14:tracePt t="100135" x="4851400" y="2886075"/>
          <p14:tracePt t="100153" x="4864100" y="2886075"/>
          <p14:tracePt t="100209" x="4864100" y="2911475"/>
          <p14:tracePt t="100253" x="4864100" y="2935288"/>
          <p14:tracePt t="100268" x="4864100" y="2947988"/>
          <p14:tracePt t="100302" x="4864100" y="2997200"/>
          <p14:tracePt t="100319" x="4864100" y="3035300"/>
          <p14:tracePt t="100335" x="4864100" y="3084513"/>
          <p14:tracePt t="100352" x="4864100" y="3122613"/>
          <p14:tracePt t="100368" x="4864100" y="3171825"/>
          <p14:tracePt t="100386" x="4851400" y="3221038"/>
          <p14:tracePt t="100402" x="4851400" y="3233738"/>
          <p14:tracePt t="100419" x="4851400" y="3259138"/>
          <p14:tracePt t="100435" x="4851400" y="3308350"/>
          <p14:tracePt t="100452" x="4851400" y="3321050"/>
          <p14:tracePt t="100468" x="4851400" y="3370263"/>
          <p14:tracePt t="100486" x="4851400" y="3408363"/>
          <p14:tracePt t="100519" x="4851400" y="3433763"/>
          <p14:tracePt t="100568" x="4851400" y="3395663"/>
          <p14:tracePt t="100587" x="4889500" y="3284538"/>
          <p14:tracePt t="100602" x="4938713" y="3122613"/>
          <p14:tracePt t="100619" x="4976813" y="3022600"/>
          <p14:tracePt t="100635" x="5064125" y="2798763"/>
          <p14:tracePt t="100652" x="5149850" y="2549525"/>
          <p14:tracePt t="100668" x="5224463" y="2462213"/>
          <p14:tracePt t="100686" x="5249863" y="2425700"/>
          <p14:tracePt t="100702" x="5262563" y="2425700"/>
          <p14:tracePt t="100735" x="5287963" y="2425700"/>
          <p14:tracePt t="100768" x="5287963" y="2451100"/>
          <p14:tracePt t="100785" x="5287963" y="2513013"/>
          <p14:tracePt t="100801" x="5287963" y="2600325"/>
          <p14:tracePt t="100819" x="5287963" y="2686050"/>
          <p14:tracePt t="100835" x="5262563" y="2773363"/>
          <p14:tracePt t="101874" x="5311775" y="2911475"/>
          <p14:tracePt t="117054" x="5287963" y="2911475"/>
          <p14:tracePt t="117068" x="5262563" y="2911475"/>
          <p14:tracePt t="117085" x="5200650" y="2911475"/>
          <p14:tracePt t="117102" x="5087938" y="2935288"/>
          <p14:tracePt t="117119" x="4951413" y="2973388"/>
          <p14:tracePt t="117136" x="4802188" y="3084513"/>
          <p14:tracePt t="117152" x="4516438" y="3508375"/>
          <p14:tracePt t="117169" x="4454525" y="3706813"/>
          <p14:tracePt t="117185" x="4316413" y="4229100"/>
          <p14:tracePt t="117202" x="4292600" y="4403725"/>
          <p14:tracePt t="117219" x="4292600" y="4851400"/>
          <p14:tracePt t="117235" x="4379913" y="5026025"/>
          <p14:tracePt t="117252" x="4976813" y="5335588"/>
          <p14:tracePt t="117268" x="5511800" y="5522913"/>
          <p14:tracePt t="117285" x="7116763" y="6008688"/>
          <p14:tracePt t="117302" x="9007475" y="6605588"/>
          <p14:tracePt t="117318" x="10090150" y="7002463"/>
          <p14:tracePt t="117335" x="11458575" y="7600950"/>
          <p14:tracePt t="117352" x="12166600" y="7974013"/>
          <p14:tracePt t="117368" x="12315825" y="8059738"/>
          <p14:tracePt t="117575" x="12292013" y="8059738"/>
          <p14:tracePt t="117585" x="12204700" y="8035925"/>
          <p14:tracePt t="117601" x="12079288" y="7997825"/>
          <p14:tracePt t="117619" x="11320463" y="7686675"/>
          <p14:tracePt t="117635" x="10250488" y="7375525"/>
          <p14:tracePt t="117652" x="8945563" y="7202488"/>
          <p14:tracePt t="117668" x="7651750" y="7202488"/>
          <p14:tracePt t="117685" x="6407150" y="7712075"/>
          <p14:tracePt t="117702" x="5684838" y="8197850"/>
          <p14:tracePt t="117718" x="5000625" y="8882063"/>
          <p14:tracePt t="117735" x="4540250" y="9540875"/>
          <p14:tracePt t="117752" x="4254500" y="100885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-6226395" y="-2112268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10800000">
            <a:off x="13950925" y="7745118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2225480" y="3557318"/>
            <a:ext cx="1270804" cy="127080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C9C4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225480" y="5368441"/>
            <a:ext cx="1270804" cy="1270804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C9C4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225480" y="7179565"/>
            <a:ext cx="1270804" cy="127080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C9C4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144000" y="3557318"/>
            <a:ext cx="1270804" cy="127080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C9C4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44000" y="7480218"/>
            <a:ext cx="1270804" cy="127080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C9C4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580575" y="1416744"/>
            <a:ext cx="11126851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7700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OBJECTIVES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426077" y="3978407"/>
            <a:ext cx="869609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26077" y="5703806"/>
            <a:ext cx="869609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426077" y="7515545"/>
            <a:ext cx="869609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344597" y="3978407"/>
            <a:ext cx="869609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344597" y="7850294"/>
            <a:ext cx="869609" cy="600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05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815555" y="3706945"/>
            <a:ext cx="5328445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MAXIMIZE TOTAL TRP FOR THE 10 NEW PROGRAMS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815555" y="5518068"/>
            <a:ext cx="5328445" cy="1400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PLACE ALL PROGRAMS EXACTLY ONCE ON THE GRID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614829" y="3706945"/>
            <a:ext cx="5328445" cy="3943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RESPECT CONSTRAINTS:</a:t>
            </a:r>
          </a:p>
          <a:p>
            <a:pPr marL="949969" lvl="2" indent="-316656" algn="l">
              <a:lnSpc>
                <a:spcPts val="2640"/>
              </a:lnSpc>
              <a:buFont typeface="Arial"/>
              <a:buChar char="⚬"/>
            </a:pPr>
            <a:r>
              <a:rPr lang="en-US" sz="22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DURATION RULES (WEEKDAY = 1 HOUR, WEEKEND = 2 HOURS)</a:t>
            </a:r>
          </a:p>
          <a:p>
            <a:pPr marL="949969" lvl="2" indent="-316656" algn="l">
              <a:lnSpc>
                <a:spcPts val="2640"/>
              </a:lnSpc>
              <a:buFont typeface="Arial"/>
              <a:buChar char="⚬"/>
            </a:pPr>
            <a:r>
              <a:rPr lang="en-US" sz="22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GENRE SPACING AVOID SAME-GENRE CONSECUTIVE PROGRAMS)</a:t>
            </a:r>
          </a:p>
          <a:p>
            <a:pPr marL="949969" lvl="2" indent="-316656" algn="l">
              <a:lnSpc>
                <a:spcPts val="2640"/>
              </a:lnSpc>
              <a:buFont typeface="Arial"/>
              <a:buChar char="⚬"/>
            </a:pPr>
            <a:r>
              <a:rPr lang="en-US" sz="22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PEAK-HOUR TRP FOR MAXIMUM VIEWERSHIP</a:t>
            </a:r>
          </a:p>
          <a:p>
            <a:pPr marL="949969" lvl="2" indent="-316656" algn="l">
              <a:lnSpc>
                <a:spcPts val="2640"/>
              </a:lnSpc>
              <a:buFont typeface="Arial"/>
              <a:buChar char="⚬"/>
            </a:pPr>
            <a:r>
              <a:rPr lang="en-US" sz="22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WEEKEND VS WEEKDAY DYNAMICS</a:t>
            </a:r>
          </a:p>
          <a:p>
            <a:pPr algn="l">
              <a:lnSpc>
                <a:spcPts val="3600"/>
              </a:lnSpc>
            </a:pPr>
            <a:endParaRPr lang="en-US" sz="2200" b="1">
              <a:solidFill>
                <a:srgbClr val="000212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815555" y="7486970"/>
            <a:ext cx="5328445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LEVERAGE AI-GENERATED METADATA (SUBGENRE, TONE, VIOLENCE, THEME, AGE GROUP)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614829" y="7621720"/>
            <a:ext cx="5328445" cy="231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000212"/>
                </a:solidFill>
                <a:latin typeface="Poppins Bold"/>
                <a:ea typeface="Poppins Bold"/>
                <a:cs typeface="Poppins Bold"/>
                <a:sym typeface="Poppins Bold"/>
              </a:rPr>
              <a:t>PRODUCE A CLEAR, READABLE, OPTIMIZED WEEKLY SCHEDULE</a:t>
            </a:r>
          </a:p>
          <a:p>
            <a:pPr algn="l">
              <a:lnSpc>
                <a:spcPts val="3600"/>
              </a:lnSpc>
            </a:pPr>
            <a:endParaRPr lang="en-US" sz="3000" b="1">
              <a:solidFill>
                <a:srgbClr val="000212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600"/>
              </a:lnSpc>
            </a:pPr>
            <a:endParaRPr lang="en-US" sz="3000" b="1">
              <a:solidFill>
                <a:srgbClr val="000212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253"/>
    </mc:Choice>
    <mc:Fallback>
      <p:transition spd="slow" advTm="12925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28700"/>
            <a:ext cx="10229716" cy="234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40"/>
              </a:lnSpc>
            </a:pPr>
            <a:r>
              <a:rPr lang="en-US" sz="7700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&amp; FEATURE ENGINEERING</a:t>
            </a:r>
          </a:p>
        </p:txBody>
      </p:sp>
      <p:sp>
        <p:nvSpPr>
          <p:cNvPr id="4" name="Freeform 4"/>
          <p:cNvSpPr/>
          <p:nvPr/>
        </p:nvSpPr>
        <p:spPr>
          <a:xfrm rot="-10800000">
            <a:off x="11258416" y="-4114800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28700" y="3864063"/>
            <a:ext cx="385608" cy="411315"/>
          </a:xfrm>
          <a:custGeom>
            <a:avLst/>
            <a:gdLst/>
            <a:ahLst/>
            <a:cxnLst/>
            <a:rect l="l" t="t" r="r" b="b"/>
            <a:pathLst>
              <a:path w="385608" h="411315">
                <a:moveTo>
                  <a:pt x="0" y="0"/>
                </a:moveTo>
                <a:lnTo>
                  <a:pt x="385608" y="0"/>
                </a:lnTo>
                <a:lnTo>
                  <a:pt x="385608" y="411315"/>
                </a:lnTo>
                <a:lnTo>
                  <a:pt x="0" y="411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755022" y="3812546"/>
            <a:ext cx="5302998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222B70"/>
                </a:solidFill>
                <a:latin typeface="Poppins Bold"/>
                <a:ea typeface="Poppins Bold"/>
                <a:cs typeface="Poppins Bold"/>
                <a:sym typeface="Poppins Bold"/>
              </a:rPr>
              <a:t>KEY ENGINEERED COLUMNS: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14308" y="4241171"/>
            <a:ext cx="6072559" cy="234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2" lvl="2" indent="-316654" algn="l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Time slots indexed (0–47)</a:t>
            </a:r>
          </a:p>
          <a:p>
            <a:pPr marL="949962" lvl="2" indent="-316654" algn="l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TRP scaled 0-1</a:t>
            </a:r>
          </a:p>
          <a:p>
            <a:pPr marL="949962" lvl="2" indent="-316654" algn="l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Peak-Hour identified</a:t>
            </a:r>
          </a:p>
          <a:p>
            <a:pPr marL="949962" lvl="2" indent="-316654" algn="l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Genre Compatibility and duration blocks </a:t>
            </a:r>
          </a:p>
          <a:p>
            <a:pPr algn="l">
              <a:lnSpc>
                <a:spcPts val="3080"/>
              </a:lnSpc>
            </a:pPr>
            <a:endParaRPr lang="en-US" sz="2200">
              <a:solidFill>
                <a:srgbClr val="00021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9524727" y="4182192"/>
            <a:ext cx="385608" cy="411315"/>
          </a:xfrm>
          <a:custGeom>
            <a:avLst/>
            <a:gdLst/>
            <a:ahLst/>
            <a:cxnLst/>
            <a:rect l="l" t="t" r="r" b="b"/>
            <a:pathLst>
              <a:path w="385608" h="411315">
                <a:moveTo>
                  <a:pt x="0" y="0"/>
                </a:moveTo>
                <a:lnTo>
                  <a:pt x="385608" y="0"/>
                </a:lnTo>
                <a:lnTo>
                  <a:pt x="385608" y="411315"/>
                </a:lnTo>
                <a:lnTo>
                  <a:pt x="0" y="411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0255214" y="4076233"/>
            <a:ext cx="6388878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222B70"/>
                </a:solidFill>
                <a:latin typeface="Poppins Bold"/>
                <a:ea typeface="Poppins Bold"/>
                <a:cs typeface="Poppins Bold"/>
                <a:sym typeface="Poppins Bold"/>
              </a:rPr>
              <a:t>LLM-GENERATED METADATA FOR ALL PROGRAMS: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55214" y="5064293"/>
            <a:ext cx="7303176" cy="1998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93141" lvl="2" indent="-331047" algn="l">
              <a:lnSpc>
                <a:spcPts val="3220"/>
              </a:lnSpc>
              <a:buFont typeface="Arial"/>
              <a:buChar char="⚬"/>
            </a:pPr>
            <a:r>
              <a:rPr lang="en-US" sz="23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Subgenre, Tone, Violence, Theme, Age group</a:t>
            </a:r>
          </a:p>
          <a:p>
            <a:pPr marL="993141" lvl="2" indent="-331047" algn="l">
              <a:lnSpc>
                <a:spcPts val="3220"/>
              </a:lnSpc>
              <a:buFont typeface="Arial"/>
              <a:buChar char="⚬"/>
            </a:pPr>
            <a:r>
              <a:rPr lang="en-US" sz="23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Used to improve CP-SAT optimization and meaningful program placement</a:t>
            </a:r>
          </a:p>
          <a:p>
            <a:pPr algn="l">
              <a:lnSpc>
                <a:spcPts val="3220"/>
              </a:lnSpc>
            </a:pPr>
            <a:endParaRPr lang="en-US" sz="2300">
              <a:solidFill>
                <a:srgbClr val="00021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0790749" y="662756"/>
            <a:ext cx="7196620" cy="3442052"/>
            <a:chOff x="0" y="0"/>
            <a:chExt cx="5942384" cy="2842167"/>
          </a:xfrm>
        </p:grpSpPr>
        <p:sp>
          <p:nvSpPr>
            <p:cNvPr id="12" name="Freeform 12" descr="A graph with colorful lines and dots  AI-generated content may be incorrect."/>
            <p:cNvSpPr/>
            <p:nvPr/>
          </p:nvSpPr>
          <p:spPr>
            <a:xfrm>
              <a:off x="0" y="0"/>
              <a:ext cx="5942384" cy="2842167"/>
            </a:xfrm>
            <a:custGeom>
              <a:avLst/>
              <a:gdLst/>
              <a:ahLst/>
              <a:cxnLst/>
              <a:rect l="l" t="t" r="r" b="b"/>
              <a:pathLst>
                <a:path w="5942384" h="2842167">
                  <a:moveTo>
                    <a:pt x="0" y="2415842"/>
                  </a:moveTo>
                  <a:lnTo>
                    <a:pt x="0" y="426325"/>
                  </a:lnTo>
                  <a:cubicBezTo>
                    <a:pt x="0" y="190425"/>
                    <a:pt x="159256" y="0"/>
                    <a:pt x="356543" y="0"/>
                  </a:cubicBezTo>
                  <a:lnTo>
                    <a:pt x="5585841" y="0"/>
                  </a:lnTo>
                  <a:cubicBezTo>
                    <a:pt x="5783128" y="0"/>
                    <a:pt x="5942384" y="190425"/>
                    <a:pt x="5942384" y="426325"/>
                  </a:cubicBezTo>
                  <a:lnTo>
                    <a:pt x="5942384" y="2415842"/>
                  </a:lnTo>
                  <a:cubicBezTo>
                    <a:pt x="5942384" y="2651742"/>
                    <a:pt x="5783128" y="2842167"/>
                    <a:pt x="5585841" y="2842167"/>
                  </a:cubicBezTo>
                  <a:lnTo>
                    <a:pt x="356543" y="2842167"/>
                  </a:lnTo>
                  <a:cubicBezTo>
                    <a:pt x="159256" y="2842167"/>
                    <a:pt x="0" y="2651742"/>
                    <a:pt x="0" y="2415842"/>
                  </a:cubicBezTo>
                  <a:close/>
                </a:path>
              </a:pathLst>
            </a:custGeom>
            <a:blipFill>
              <a:blip r:embed="rId6"/>
              <a:stretch>
                <a:fillRect t="-330" b="-33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21504" y="6511229"/>
            <a:ext cx="7196620" cy="3497606"/>
            <a:chOff x="0" y="0"/>
            <a:chExt cx="5942384" cy="2888039"/>
          </a:xfrm>
        </p:grpSpPr>
        <p:sp>
          <p:nvSpPr>
            <p:cNvPr id="14" name="Freeform 14" descr="A graph with colored lines and numbers  AI-generated content may be incorrect."/>
            <p:cNvSpPr/>
            <p:nvPr/>
          </p:nvSpPr>
          <p:spPr>
            <a:xfrm>
              <a:off x="0" y="0"/>
              <a:ext cx="5942384" cy="2888039"/>
            </a:xfrm>
            <a:custGeom>
              <a:avLst/>
              <a:gdLst/>
              <a:ahLst/>
              <a:cxnLst/>
              <a:rect l="l" t="t" r="r" b="b"/>
              <a:pathLst>
                <a:path w="5942384" h="2888039">
                  <a:moveTo>
                    <a:pt x="0" y="2454833"/>
                  </a:moveTo>
                  <a:lnTo>
                    <a:pt x="0" y="433206"/>
                  </a:lnTo>
                  <a:cubicBezTo>
                    <a:pt x="0" y="193499"/>
                    <a:pt x="159256" y="0"/>
                    <a:pt x="356543" y="0"/>
                  </a:cubicBezTo>
                  <a:lnTo>
                    <a:pt x="5585841" y="0"/>
                  </a:lnTo>
                  <a:cubicBezTo>
                    <a:pt x="5783128" y="0"/>
                    <a:pt x="5942384" y="193499"/>
                    <a:pt x="5942384" y="433206"/>
                  </a:cubicBezTo>
                  <a:lnTo>
                    <a:pt x="5942384" y="2454833"/>
                  </a:lnTo>
                  <a:cubicBezTo>
                    <a:pt x="5942384" y="2694540"/>
                    <a:pt x="5783128" y="2888039"/>
                    <a:pt x="5585841" y="2888039"/>
                  </a:cubicBezTo>
                  <a:lnTo>
                    <a:pt x="356543" y="2888039"/>
                  </a:lnTo>
                  <a:cubicBezTo>
                    <a:pt x="159256" y="2888039"/>
                    <a:pt x="0" y="2694540"/>
                    <a:pt x="0" y="2454833"/>
                  </a:cubicBezTo>
                  <a:close/>
                </a:path>
              </a:pathLst>
            </a:custGeom>
            <a:blipFill>
              <a:blip r:embed="rId7"/>
              <a:stretch>
                <a:fillRect l="-473" r="-47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Freeform 15"/>
          <p:cNvSpPr/>
          <p:nvPr/>
        </p:nvSpPr>
        <p:spPr>
          <a:xfrm>
            <a:off x="9524727" y="7091641"/>
            <a:ext cx="385608" cy="411315"/>
          </a:xfrm>
          <a:custGeom>
            <a:avLst/>
            <a:gdLst/>
            <a:ahLst/>
            <a:cxnLst/>
            <a:rect l="l" t="t" r="r" b="b"/>
            <a:pathLst>
              <a:path w="385608" h="411315">
                <a:moveTo>
                  <a:pt x="0" y="0"/>
                </a:moveTo>
                <a:lnTo>
                  <a:pt x="385608" y="0"/>
                </a:lnTo>
                <a:lnTo>
                  <a:pt x="385608" y="411315"/>
                </a:lnTo>
                <a:lnTo>
                  <a:pt x="0" y="411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10251049" y="7040123"/>
            <a:ext cx="5302998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222B70"/>
                </a:solidFill>
                <a:latin typeface="Poppins Bold"/>
                <a:ea typeface="Poppins Bold"/>
                <a:cs typeface="Poppins Bold"/>
                <a:sym typeface="Poppins Bold"/>
              </a:rPr>
              <a:t>INSIGHTS EXTRACTED FROM HISTORICAL DATA: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55214" y="8105280"/>
            <a:ext cx="7004086" cy="1953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2" lvl="2" indent="-316654" algn="l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Weekend vs Weekday patterns differ between genres</a:t>
            </a:r>
          </a:p>
          <a:p>
            <a:pPr marL="949962" lvl="2" indent="-316654" algn="l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Empty vs Peak slots </a:t>
            </a:r>
          </a:p>
          <a:p>
            <a:pPr marL="949962" lvl="2" indent="-316654" algn="l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Pattern that guide optimal scheduling</a:t>
            </a:r>
          </a:p>
          <a:p>
            <a:pPr algn="l">
              <a:lnSpc>
                <a:spcPts val="3080"/>
              </a:lnSpc>
            </a:pPr>
            <a:endParaRPr lang="en-US" sz="2200">
              <a:solidFill>
                <a:srgbClr val="00021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706"/>
    </mc:Choice>
    <mc:Fallback>
      <p:transition spd="slow" advTm="262706"/>
    </mc:Fallback>
  </mc:AlternateContent>
  <p:extLst>
    <p:ext uri="{3A86A75C-4F4B-4683-9AE1-C65F6400EC91}">
      <p14:laserTraceLst xmlns:p14="http://schemas.microsoft.com/office/powerpoint/2010/main">
        <p14:tracePtLst>
          <p14:tracePt t="11663" x="3719513" y="9913938"/>
          <p14:tracePt t="11681" x="3832225" y="9739313"/>
          <p14:tracePt t="11697" x="3894138" y="9664700"/>
          <p14:tracePt t="11712" x="3943350" y="9628188"/>
          <p14:tracePt t="11729" x="3968750" y="9628188"/>
          <p14:tracePt t="11923" x="3968750" y="9602788"/>
          <p14:tracePt t="11931" x="3968750" y="9491663"/>
          <p14:tracePt t="11945" x="3968750" y="9378950"/>
          <p14:tracePt t="11962" x="4030663" y="9142413"/>
          <p14:tracePt t="11979" x="4092575" y="8882063"/>
          <p14:tracePt t="11995" x="4192588" y="8520113"/>
          <p14:tracePt t="12012" x="4279900" y="8172450"/>
          <p14:tracePt t="12029" x="4316413" y="7886700"/>
          <p14:tracePt t="12045" x="4341813" y="7824788"/>
          <p14:tracePt t="12062" x="4367213" y="7712075"/>
          <p14:tracePt t="12079" x="4367213" y="7686675"/>
          <p14:tracePt t="12095" x="4367213" y="7637463"/>
          <p14:tracePt t="12112" x="4367213" y="7624763"/>
          <p14:tracePt t="12128" x="4367213" y="7550150"/>
          <p14:tracePt t="12146" x="4379913" y="7513638"/>
          <p14:tracePt t="12162" x="4403725" y="7426325"/>
          <p14:tracePt t="12179" x="4429125" y="7339013"/>
          <p14:tracePt t="12195" x="4429125" y="7251700"/>
          <p14:tracePt t="12212" x="4454525" y="7140575"/>
          <p14:tracePt t="12228" x="4454525" y="7027863"/>
          <p14:tracePt t="12245" x="4454525" y="6940550"/>
          <p14:tracePt t="12262" x="4454525" y="6853238"/>
          <p14:tracePt t="12279" x="4429125" y="6778625"/>
          <p14:tracePt t="12295" x="4403725" y="6742113"/>
          <p14:tracePt t="12312" x="4379913" y="6716713"/>
          <p14:tracePt t="12328" x="4367213" y="6692900"/>
          <p14:tracePt t="12345" x="4341813" y="6692900"/>
          <p14:tracePt t="12362" x="4316413" y="6680200"/>
          <p14:tracePt t="12395" x="4292600" y="6680200"/>
          <p14:tracePt t="12412" x="4279900" y="6680200"/>
          <p14:tracePt t="12429" x="4279900" y="6692900"/>
          <p14:tracePt t="12445" x="4254500" y="6716713"/>
          <p14:tracePt t="12462" x="4254500" y="6742113"/>
          <p14:tracePt t="12479" x="4229100" y="6778625"/>
          <p14:tracePt t="12495" x="4205288" y="6804025"/>
          <p14:tracePt t="12512" x="4205288" y="6853238"/>
          <p14:tracePt t="12528" x="4192588" y="6891338"/>
          <p14:tracePt t="12545" x="4167188" y="6940550"/>
          <p14:tracePt t="12562" x="4167188" y="6978650"/>
          <p14:tracePt t="12578" x="4143375" y="7027863"/>
          <p14:tracePt t="12595" x="4143375" y="7065963"/>
          <p14:tracePt t="12612" x="4117975" y="7089775"/>
          <p14:tracePt t="12629" x="4117975" y="7115175"/>
          <p14:tracePt t="12645" x="4117975" y="7140575"/>
          <p14:tracePt t="13673" x="6257925" y="7226300"/>
          <p14:tracePt t="13702" x="6232525" y="7289800"/>
          <p14:tracePt t="13715" x="6208713" y="7313613"/>
          <p14:tracePt t="13730" x="6145213" y="7400925"/>
          <p14:tracePt t="13746" x="6083300" y="7488238"/>
          <p14:tracePt t="13763" x="5972175" y="7624763"/>
          <p14:tracePt t="13780" x="5908675" y="7686675"/>
          <p14:tracePt t="13796" x="5884863" y="7737475"/>
          <p14:tracePt t="13813" x="5834063" y="7750175"/>
          <p14:tracePt t="13829" x="5834063" y="7773988"/>
          <p14:tracePt t="13895" x="5859463" y="7773988"/>
          <p14:tracePt t="13928" x="5859463" y="7799388"/>
          <p14:tracePt t="14062" x="5834063" y="7799388"/>
          <p14:tracePt t="15884" x="5859463" y="7799388"/>
          <p14:tracePt t="15895" x="5908675" y="7835900"/>
          <p14:tracePt t="15913" x="6034088" y="7974013"/>
          <p14:tracePt t="15929" x="6208713" y="8172450"/>
          <p14:tracePt t="15945" x="6394450" y="8370888"/>
          <p14:tracePt t="15962" x="6481763" y="8509000"/>
          <p14:tracePt t="15979" x="6592888" y="8607425"/>
          <p14:tracePt t="15995" x="6630988" y="8694738"/>
          <p14:tracePt t="16012" x="6656388" y="8720138"/>
          <p14:tracePt t="16029" x="6680200" y="8743950"/>
          <p14:tracePt t="16063" x="6692900" y="8743950"/>
          <p14:tracePt t="16144" x="6718300" y="8743950"/>
          <p14:tracePt t="17978" x="6196013" y="8743950"/>
          <p14:tracePt t="18001" x="6145213" y="8743950"/>
          <p14:tracePt t="18013" x="6108700" y="8743950"/>
          <p14:tracePt t="19051" x="5859463" y="8720138"/>
          <p14:tracePt t="19054" x="5884863" y="8720138"/>
          <p14:tracePt t="19098" x="5908675" y="8720138"/>
          <p14:tracePt t="19114" x="5908675" y="8694738"/>
          <p14:tracePt t="52367" x="6805613" y="58340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800000">
            <a:off x="13950925" y="-4363325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55320" y="3048544"/>
            <a:ext cx="385608" cy="411315"/>
          </a:xfrm>
          <a:custGeom>
            <a:avLst/>
            <a:gdLst/>
            <a:ahLst/>
            <a:cxnLst/>
            <a:rect l="l" t="t" r="r" b="b"/>
            <a:pathLst>
              <a:path w="385608" h="411315">
                <a:moveTo>
                  <a:pt x="0" y="0"/>
                </a:moveTo>
                <a:lnTo>
                  <a:pt x="385608" y="0"/>
                </a:lnTo>
                <a:lnTo>
                  <a:pt x="385608" y="411315"/>
                </a:lnTo>
                <a:lnTo>
                  <a:pt x="0" y="411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645278" y="6274344"/>
            <a:ext cx="385608" cy="411315"/>
          </a:xfrm>
          <a:custGeom>
            <a:avLst/>
            <a:gdLst/>
            <a:ahLst/>
            <a:cxnLst/>
            <a:rect l="l" t="t" r="r" b="b"/>
            <a:pathLst>
              <a:path w="385608" h="411315">
                <a:moveTo>
                  <a:pt x="0" y="0"/>
                </a:moveTo>
                <a:lnTo>
                  <a:pt x="385608" y="0"/>
                </a:lnTo>
                <a:lnTo>
                  <a:pt x="385608" y="411315"/>
                </a:lnTo>
                <a:lnTo>
                  <a:pt x="0" y="411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655320" y="533400"/>
            <a:ext cx="14744777" cy="205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60"/>
              </a:lnSpc>
            </a:pPr>
            <a:r>
              <a:rPr lang="en-US" sz="6800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CP-SAT: THE INDUSTRY-STANDARD FOR TV SCHEDULING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81642" y="4047951"/>
            <a:ext cx="9482956" cy="220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Not guaranteed to satisfy constraints</a:t>
            </a:r>
          </a:p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Needs hundreds of generations</a:t>
            </a:r>
          </a:p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Can place shows at nonsense times (e.g. Comedy at 5AM)</a:t>
            </a:r>
          </a:p>
          <a:p>
            <a:pPr algn="l">
              <a:lnSpc>
                <a:spcPts val="3500"/>
              </a:lnSpc>
            </a:pPr>
            <a:endParaRPr lang="en-US" sz="2500">
              <a:solidFill>
                <a:srgbClr val="00021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381642" y="2997026"/>
            <a:ext cx="5956440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222B70"/>
                </a:solidFill>
                <a:latin typeface="Poppins Bold"/>
                <a:ea typeface="Poppins Bold"/>
                <a:cs typeface="Poppins Bold"/>
                <a:sym typeface="Poppins Bold"/>
              </a:rPr>
              <a:t>GENETIC ALGORITHM HAS HIGH VARIANCE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71600" y="6222826"/>
            <a:ext cx="5956440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222B70"/>
                </a:solidFill>
                <a:latin typeface="Poppins Bold"/>
                <a:ea typeface="Poppins Bold"/>
                <a:cs typeface="Poppins Bold"/>
                <a:sym typeface="Poppins Bold"/>
              </a:rPr>
              <a:t>CP-SAT: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71600" y="6655006"/>
            <a:ext cx="9482956" cy="2677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 dirty="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Deterministic</a:t>
            </a:r>
          </a:p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 dirty="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Perfect for scheduling</a:t>
            </a:r>
          </a:p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 dirty="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Handles as many constraints as possible</a:t>
            </a:r>
          </a:p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 dirty="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Guarantees an optimal or near-optimal solution</a:t>
            </a:r>
          </a:p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 dirty="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CP-SAT is the industry-standard choice</a:t>
            </a:r>
          </a:p>
          <a:p>
            <a:pPr algn="l">
              <a:lnSpc>
                <a:spcPts val="3500"/>
              </a:lnSpc>
            </a:pPr>
            <a:endParaRPr lang="en-US" sz="2500" dirty="0">
              <a:solidFill>
                <a:srgbClr val="00021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418"/>
    </mc:Choice>
    <mc:Fallback>
      <p:transition spd="slow" advTm="14641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800000">
            <a:off x="13950925" y="-4363325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506413" y="1772196"/>
            <a:ext cx="385608" cy="411315"/>
          </a:xfrm>
          <a:custGeom>
            <a:avLst/>
            <a:gdLst/>
            <a:ahLst/>
            <a:cxnLst/>
            <a:rect l="l" t="t" r="r" b="b"/>
            <a:pathLst>
              <a:path w="385608" h="411315">
                <a:moveTo>
                  <a:pt x="0" y="0"/>
                </a:moveTo>
                <a:lnTo>
                  <a:pt x="385608" y="0"/>
                </a:lnTo>
                <a:lnTo>
                  <a:pt x="385608" y="411315"/>
                </a:lnTo>
                <a:lnTo>
                  <a:pt x="0" y="411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462516" y="5470353"/>
            <a:ext cx="385608" cy="411315"/>
          </a:xfrm>
          <a:custGeom>
            <a:avLst/>
            <a:gdLst/>
            <a:ahLst/>
            <a:cxnLst/>
            <a:rect l="l" t="t" r="r" b="b"/>
            <a:pathLst>
              <a:path w="385608" h="411315">
                <a:moveTo>
                  <a:pt x="0" y="0"/>
                </a:moveTo>
                <a:lnTo>
                  <a:pt x="385608" y="0"/>
                </a:lnTo>
                <a:lnTo>
                  <a:pt x="385608" y="411315"/>
                </a:lnTo>
                <a:lnTo>
                  <a:pt x="0" y="411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55320" y="533400"/>
            <a:ext cx="14744777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60"/>
              </a:lnSpc>
            </a:pPr>
            <a:r>
              <a:rPr lang="en-US" sz="6800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CP-SAT OVERVIEW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4069" y="3517439"/>
            <a:ext cx="7472580" cy="1719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0651" lvl="2" indent="-283550" algn="l">
              <a:lnSpc>
                <a:spcPts val="2758"/>
              </a:lnSpc>
              <a:buFont typeface="Arial"/>
              <a:buChar char="⚬"/>
            </a:pPr>
            <a:r>
              <a:rPr lang="en-US" sz="197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TV scheduling</a:t>
            </a:r>
          </a:p>
          <a:p>
            <a:pPr marL="850651" lvl="2" indent="-283550" algn="l">
              <a:lnSpc>
                <a:spcPts val="2758"/>
              </a:lnSpc>
              <a:buFont typeface="Arial"/>
              <a:buChar char="⚬"/>
            </a:pPr>
            <a:r>
              <a:rPr lang="en-US" sz="197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Crew Scheduling</a:t>
            </a:r>
          </a:p>
          <a:p>
            <a:pPr marL="850651" lvl="2" indent="-283550" algn="l">
              <a:lnSpc>
                <a:spcPts val="2758"/>
              </a:lnSpc>
              <a:buFont typeface="Arial"/>
              <a:buChar char="⚬"/>
            </a:pPr>
            <a:r>
              <a:rPr lang="en-US" sz="197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Manufacturing </a:t>
            </a:r>
          </a:p>
          <a:p>
            <a:pPr marL="850651" lvl="2" indent="-283550" algn="l">
              <a:lnSpc>
                <a:spcPts val="2758"/>
              </a:lnSpc>
              <a:buFont typeface="Arial"/>
              <a:buChar char="⚬"/>
            </a:pPr>
            <a:r>
              <a:rPr lang="en-US" sz="197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Logistics</a:t>
            </a:r>
          </a:p>
          <a:p>
            <a:pPr algn="l">
              <a:lnSpc>
                <a:spcPts val="2647"/>
              </a:lnSpc>
            </a:pPr>
            <a:endParaRPr lang="en-US" sz="1970">
              <a:solidFill>
                <a:srgbClr val="00021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32735" y="1720679"/>
            <a:ext cx="7615692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222B70"/>
                </a:solidFill>
                <a:latin typeface="Poppins Bold"/>
                <a:ea typeface="Poppins Bold"/>
                <a:cs typeface="Poppins Bold"/>
                <a:sym typeface="Poppins Bold"/>
              </a:rPr>
              <a:t>CP-SAT IS A MODERN OPTIMIZATION SOLVER BY GOOGLE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73786" y="5418835"/>
            <a:ext cx="5956440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222B70"/>
                </a:solidFill>
                <a:latin typeface="Poppins Bold"/>
                <a:ea typeface="Poppins Bold"/>
                <a:cs typeface="Poppins Bold"/>
                <a:sym typeface="Poppins Bold"/>
              </a:rPr>
              <a:t>CP-SAT: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50956" y="6026358"/>
            <a:ext cx="9482956" cy="176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Integer programming</a:t>
            </a:r>
          </a:p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Conflict-based search</a:t>
            </a:r>
          </a:p>
          <a:p>
            <a:pPr marL="1079505" lvl="2" indent="-359835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Boolean Constraints</a:t>
            </a:r>
          </a:p>
          <a:p>
            <a:pPr algn="l">
              <a:lnSpc>
                <a:spcPts val="3500"/>
              </a:lnSpc>
            </a:pPr>
            <a:endParaRPr lang="en-US" sz="2500">
              <a:solidFill>
                <a:srgbClr val="00021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506413" y="2896146"/>
            <a:ext cx="385608" cy="411315"/>
          </a:xfrm>
          <a:custGeom>
            <a:avLst/>
            <a:gdLst/>
            <a:ahLst/>
            <a:cxnLst/>
            <a:rect l="l" t="t" r="r" b="b"/>
            <a:pathLst>
              <a:path w="385608" h="411315">
                <a:moveTo>
                  <a:pt x="0" y="0"/>
                </a:moveTo>
                <a:lnTo>
                  <a:pt x="385608" y="0"/>
                </a:lnTo>
                <a:lnTo>
                  <a:pt x="385608" y="411315"/>
                </a:lnTo>
                <a:lnTo>
                  <a:pt x="0" y="411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1232735" y="2844629"/>
            <a:ext cx="7615692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222B70"/>
                </a:solidFill>
                <a:latin typeface="Poppins Bold"/>
                <a:ea typeface="Poppins Bold"/>
                <a:cs typeface="Poppins Bold"/>
                <a:sym typeface="Poppins Bold"/>
              </a:rPr>
              <a:t>DESIGNED FOR:</a:t>
            </a:r>
          </a:p>
        </p:txBody>
      </p:sp>
      <p:sp>
        <p:nvSpPr>
          <p:cNvPr id="16" name="Freeform 16"/>
          <p:cNvSpPr/>
          <p:nvPr/>
        </p:nvSpPr>
        <p:spPr>
          <a:xfrm>
            <a:off x="350956" y="7814600"/>
            <a:ext cx="385608" cy="411315"/>
          </a:xfrm>
          <a:custGeom>
            <a:avLst/>
            <a:gdLst/>
            <a:ahLst/>
            <a:cxnLst/>
            <a:rect l="l" t="t" r="r" b="b"/>
            <a:pathLst>
              <a:path w="385608" h="411315">
                <a:moveTo>
                  <a:pt x="0" y="0"/>
                </a:moveTo>
                <a:lnTo>
                  <a:pt x="385608" y="0"/>
                </a:lnTo>
                <a:lnTo>
                  <a:pt x="385608" y="411315"/>
                </a:lnTo>
                <a:lnTo>
                  <a:pt x="0" y="4113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1077278" y="7763083"/>
            <a:ext cx="5956440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1">
                <a:solidFill>
                  <a:srgbClr val="222B70"/>
                </a:solidFill>
                <a:latin typeface="Poppins Bold"/>
                <a:ea typeface="Poppins Bold"/>
                <a:cs typeface="Poppins Bold"/>
                <a:sym typeface="Poppins Bold"/>
              </a:rPr>
              <a:t>PERFECT FOR TIMETABLES WITH MANY RULES</a:t>
            </a:r>
          </a:p>
        </p:txBody>
      </p:sp>
      <p:pic>
        <p:nvPicPr>
          <p:cNvPr id="20" name="Picture 19" descr="A group of colorful circles&#10;&#10;AI-generated content may be incorrect.">
            <a:extLst>
              <a:ext uri="{FF2B5EF4-FFF2-40B4-BE49-F238E27FC236}">
                <a16:creationId xmlns:a16="http://schemas.microsoft.com/office/drawing/2014/main" id="{3528183C-64C2-A0D3-01C1-41A7C91F7F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1333585"/>
            <a:ext cx="2971800" cy="1000865"/>
          </a:xfrm>
          <a:prstGeom prst="rect">
            <a:avLst/>
          </a:prstGeom>
        </p:spPr>
      </p:pic>
      <p:pic>
        <p:nvPicPr>
          <p:cNvPr id="22" name="Picture 21" descr="A computer with a pencil pointing at the calendar&#10;&#10;AI-generated content may be incorrect.">
            <a:extLst>
              <a:ext uri="{FF2B5EF4-FFF2-40B4-BE49-F238E27FC236}">
                <a16:creationId xmlns:a16="http://schemas.microsoft.com/office/drawing/2014/main" id="{28FA86B7-E7B6-1D4F-C1C3-9ADE41297F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982" y="3866276"/>
            <a:ext cx="7423704" cy="34402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191"/>
    </mc:Choice>
    <mc:Fallback>
      <p:transition spd="slow" advTm="8219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800000">
            <a:off x="13950925" y="7745118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400000">
            <a:off x="-6577841" y="1835125"/>
            <a:ext cx="8674150" cy="8229600"/>
          </a:xfrm>
          <a:custGeom>
            <a:avLst/>
            <a:gdLst/>
            <a:ahLst/>
            <a:cxnLst/>
            <a:rect l="l" t="t" r="r" b="b"/>
            <a:pathLst>
              <a:path w="8674150" h="8229600">
                <a:moveTo>
                  <a:pt x="0" y="0"/>
                </a:moveTo>
                <a:lnTo>
                  <a:pt x="8674150" y="0"/>
                </a:lnTo>
                <a:lnTo>
                  <a:pt x="86741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528586" y="2529286"/>
            <a:ext cx="17542501" cy="6841278"/>
            <a:chOff x="0" y="0"/>
            <a:chExt cx="11943424" cy="4657733"/>
          </a:xfrm>
        </p:grpSpPr>
        <p:sp>
          <p:nvSpPr>
            <p:cNvPr id="6" name="Freeform 6" descr="A screen shot of a calendar  AI-generated content may be incorrect."/>
            <p:cNvSpPr/>
            <p:nvPr/>
          </p:nvSpPr>
          <p:spPr>
            <a:xfrm>
              <a:off x="0" y="0"/>
              <a:ext cx="11943424" cy="4657733"/>
            </a:xfrm>
            <a:custGeom>
              <a:avLst/>
              <a:gdLst/>
              <a:ahLst/>
              <a:cxnLst/>
              <a:rect l="l" t="t" r="r" b="b"/>
              <a:pathLst>
                <a:path w="11943424" h="4657733">
                  <a:moveTo>
                    <a:pt x="0" y="3959073"/>
                  </a:moveTo>
                  <a:lnTo>
                    <a:pt x="0" y="698660"/>
                  </a:lnTo>
                  <a:cubicBezTo>
                    <a:pt x="0" y="312068"/>
                    <a:pt x="320084" y="0"/>
                    <a:pt x="716605" y="0"/>
                  </a:cubicBezTo>
                  <a:lnTo>
                    <a:pt x="11226819" y="0"/>
                  </a:lnTo>
                  <a:cubicBezTo>
                    <a:pt x="11623340" y="0"/>
                    <a:pt x="11943424" y="312068"/>
                    <a:pt x="11943424" y="698660"/>
                  </a:cubicBezTo>
                  <a:lnTo>
                    <a:pt x="11943424" y="3959073"/>
                  </a:lnTo>
                  <a:cubicBezTo>
                    <a:pt x="11943424" y="4345665"/>
                    <a:pt x="11623340" y="4657733"/>
                    <a:pt x="11226819" y="4657733"/>
                  </a:cubicBezTo>
                  <a:lnTo>
                    <a:pt x="716605" y="4657733"/>
                  </a:lnTo>
                  <a:cubicBezTo>
                    <a:pt x="320084" y="4657733"/>
                    <a:pt x="0" y="4345665"/>
                    <a:pt x="0" y="3959073"/>
                  </a:cubicBezTo>
                  <a:close/>
                </a:path>
              </a:pathLst>
            </a:custGeom>
            <a:blipFill>
              <a:blip r:embed="rId4"/>
              <a:stretch>
                <a:fillRect t="-923" b="-92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354490" y="1028700"/>
            <a:ext cx="13579019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7700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RESULTS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301"/>
    </mc:Choice>
    <mc:Fallback>
      <p:transition spd="slow" advTm="80301"/>
    </mc:Fallback>
  </mc:AlternateContent>
  <p:extLst>
    <p:ext uri="{3A86A75C-4F4B-4683-9AE1-C65F6400EC91}">
      <p14:laserTraceLst xmlns:p14="http://schemas.microsoft.com/office/powerpoint/2010/main">
        <p14:tracePtLst>
          <p14:tracePt t="4015" x="13138150" y="4179888"/>
          <p14:tracePt t="4033" x="13236575" y="3482975"/>
          <p14:tracePt t="4045" x="13287375" y="3022600"/>
          <p14:tracePt t="4061" x="13336588" y="2836863"/>
          <p14:tracePt t="4076" x="13349288" y="2513013"/>
          <p14:tracePt t="4092" x="13373100" y="2251075"/>
          <p14:tracePt t="4109" x="13398500" y="2052638"/>
          <p14:tracePt t="4125" x="13423900" y="1939925"/>
          <p14:tracePt t="4142" x="13436600" y="1803400"/>
          <p14:tracePt t="4158" x="13460413" y="1741488"/>
          <p14:tracePt t="4175" x="13460413" y="1679575"/>
          <p14:tracePt t="4192" x="13485813" y="1628775"/>
          <p14:tracePt t="4225" x="13511213" y="1604963"/>
          <p14:tracePt t="4242" x="13511213" y="1592263"/>
          <p14:tracePt t="4274" x="13523913" y="1592263"/>
          <p14:tracePt t="4308" x="13547725" y="1592263"/>
          <p14:tracePt t="4325" x="13598525" y="1654175"/>
          <p14:tracePt t="4342" x="13722350" y="1766888"/>
          <p14:tracePt t="4358" x="13884275" y="1890713"/>
          <p14:tracePt t="4375" x="14008100" y="2003425"/>
          <p14:tracePt t="4392" x="14120813" y="2114550"/>
          <p14:tracePt t="4408" x="14231938" y="2163763"/>
          <p14:tracePt t="4425" x="14282738" y="2176463"/>
          <p14:tracePt t="4442" x="14319250" y="2201863"/>
          <p14:tracePt t="4458" x="14368463" y="2201863"/>
          <p14:tracePt t="4475" x="14406563" y="2201863"/>
          <p14:tracePt t="4492" x="14455775" y="2176463"/>
          <p14:tracePt t="4509" x="14493875" y="2163763"/>
          <p14:tracePt t="4525" x="14543088" y="2114550"/>
          <p14:tracePt t="4543" x="14568488" y="2065338"/>
          <p14:tracePt t="4558" x="14630400" y="1978025"/>
          <p14:tracePt t="4576" x="14692313" y="1852613"/>
          <p14:tracePt t="4592" x="14743113" y="1828800"/>
          <p14:tracePt t="4608" x="14779625" y="1766888"/>
          <p14:tracePt t="4625" x="14828838" y="1692275"/>
          <p14:tracePt t="4642" x="14866938" y="1654175"/>
          <p14:tracePt t="4658" x="14892338" y="1604963"/>
          <p14:tracePt t="4675" x="14916150" y="1592263"/>
          <p14:tracePt t="4691" x="14941550" y="1592263"/>
          <p14:tracePt t="4708" x="14966950" y="1592263"/>
          <p14:tracePt t="4741" x="14978063" y="1592263"/>
          <p14:tracePt t="5012" x="14966950" y="1592263"/>
          <p14:tracePt t="6212" x="14828838" y="1628775"/>
          <p14:tracePt t="6227" x="14766925" y="1654175"/>
          <p14:tracePt t="6243" x="14406563" y="1766888"/>
          <p14:tracePt t="6259" x="14319250" y="1803400"/>
          <p14:tracePt t="6275" x="14033500" y="1878013"/>
          <p14:tracePt t="6292" x="13771563" y="1939925"/>
          <p14:tracePt t="6308" x="13523913" y="1978025"/>
          <p14:tracePt t="6325" x="13311188" y="2027238"/>
          <p14:tracePt t="6342" x="13138150" y="2052638"/>
          <p14:tracePt t="6358" x="12950825" y="2052638"/>
          <p14:tracePt t="6375" x="12776200" y="2052638"/>
          <p14:tracePt t="6391" x="12652375" y="2052638"/>
          <p14:tracePt t="6408" x="12515850" y="2027238"/>
          <p14:tracePt t="6424" x="12379325" y="2003425"/>
          <p14:tracePt t="6442" x="12253913" y="1965325"/>
          <p14:tracePt t="6458" x="12091988" y="1939925"/>
          <p14:tracePt t="6475" x="11831638" y="1878013"/>
          <p14:tracePt t="6491" x="11607800" y="1878013"/>
          <p14:tracePt t="6508" x="11171238" y="1852613"/>
          <p14:tracePt t="6525" x="10885488" y="1852613"/>
          <p14:tracePt t="6542" x="10152063" y="1852613"/>
          <p14:tracePt t="6558" x="9940925" y="1852613"/>
          <p14:tracePt t="6575" x="9491663" y="1939925"/>
          <p14:tracePt t="6591" x="9205913" y="2027238"/>
          <p14:tracePt t="6608" x="8807450" y="2114550"/>
          <p14:tracePt t="6625" x="8547100" y="2201863"/>
          <p14:tracePt t="6642" x="8372475" y="2251075"/>
          <p14:tracePt t="6658" x="8174038" y="2289175"/>
          <p14:tracePt t="6675" x="8148638" y="2289175"/>
          <p14:tracePt t="6692" x="8061325" y="2289175"/>
          <p14:tracePt t="6708" x="8037513" y="2289175"/>
          <p14:tracePt t="7160" x="7999413" y="2289175"/>
          <p14:tracePt t="7175" x="7950200" y="2289175"/>
          <p14:tracePt t="7192" x="7800975" y="2289175"/>
          <p14:tracePt t="7208" x="7626350" y="2289175"/>
          <p14:tracePt t="8245" x="5797550" y="2860675"/>
          <p14:tracePt t="12743" x="5946775" y="2860675"/>
          <p14:tracePt t="12760" x="6170613" y="2860675"/>
          <p14:tracePt t="12775" x="6394450" y="2860675"/>
          <p14:tracePt t="12792" x="6656388" y="2860675"/>
          <p14:tracePt t="12808" x="7202488" y="2860675"/>
          <p14:tracePt t="12825" x="7862888" y="2886075"/>
          <p14:tracePt t="12842" x="8547100" y="2935288"/>
          <p14:tracePt t="12859" x="9604375" y="3109913"/>
          <p14:tracePt t="12875" x="9915525" y="3171825"/>
          <p14:tracePt t="12892" x="10512425" y="3308350"/>
          <p14:tracePt t="12908" x="10574338" y="3308350"/>
          <p14:tracePt t="12925" x="10885488" y="3346450"/>
          <p14:tracePt t="12942" x="10923588" y="3346450"/>
          <p14:tracePt t="12959" x="11060113" y="3346450"/>
          <p14:tracePt t="12976" x="11109325" y="3346450"/>
          <p14:tracePt t="12992" x="11196638" y="3346450"/>
          <p14:tracePt t="13008" x="11258550" y="3321050"/>
          <p14:tracePt t="13025" x="11371263" y="3321050"/>
          <p14:tracePt t="13042" x="11482388" y="3321050"/>
          <p14:tracePt t="13058" x="11657013" y="3408363"/>
          <p14:tracePt t="13075" x="11831638" y="3570288"/>
          <p14:tracePt t="13092" x="12030075" y="3794125"/>
          <p14:tracePt t="13108" x="12142788" y="3894138"/>
          <p14:tracePt t="13125" x="12204700" y="3992563"/>
          <p14:tracePt t="13142" x="12253913" y="4030663"/>
          <p14:tracePt t="13158" x="12253913" y="4079875"/>
          <p14:tracePt t="13175" x="12204700" y="4117975"/>
          <p14:tracePt t="13359" x="12204700" y="4278313"/>
          <p14:tracePt t="13375" x="12117388" y="4565650"/>
          <p14:tracePt t="13392" x="12004675" y="5000625"/>
          <p14:tracePt t="13408" x="11855450" y="5510213"/>
          <p14:tracePt t="13425" x="11631613" y="6492875"/>
          <p14:tracePt t="13441" x="11507788" y="7177088"/>
          <p14:tracePt t="15027" x="13236575" y="9777413"/>
          <p14:tracePt t="15043" x="13261975" y="9491663"/>
          <p14:tracePt t="15059" x="13261975" y="9428163"/>
          <p14:tracePt t="15075" x="13261975" y="9404350"/>
          <p14:tracePt t="15092" x="13236575" y="9404350"/>
          <p14:tracePt t="15109" x="13223875" y="9428163"/>
          <p14:tracePt t="15125" x="13200063" y="9453563"/>
          <p14:tracePt t="15142" x="13149263" y="9515475"/>
          <p14:tracePt t="15159" x="13112750" y="9577388"/>
          <p14:tracePt t="15176" x="13063538" y="9628188"/>
          <p14:tracePt t="15192" x="13000038" y="9690100"/>
          <p14:tracePt t="15208" x="12950825" y="9715500"/>
          <p14:tracePt t="15225" x="12888913" y="9752013"/>
          <p14:tracePt t="15242" x="12850813" y="9752013"/>
          <p14:tracePt t="15259" x="12827000" y="9777413"/>
          <p14:tracePt t="15275" x="12801600" y="9777413"/>
          <p14:tracePt t="15292" x="12752388" y="9777413"/>
          <p14:tracePt t="15309" x="12714288" y="9777413"/>
          <p14:tracePt t="15325" x="12665075" y="9777413"/>
          <p14:tracePt t="15342" x="12626975" y="9777413"/>
          <p14:tracePt t="15359" x="12515850" y="9777413"/>
          <p14:tracePt t="15376" x="12465050" y="9777413"/>
          <p14:tracePt t="15392" x="12315825" y="9777413"/>
          <p14:tracePt t="15408" x="12204700" y="9777413"/>
          <p14:tracePt t="15425" x="12142788" y="9752013"/>
          <p14:tracePt t="15442" x="12030075" y="9715500"/>
          <p14:tracePt t="15459" x="11980863" y="9690100"/>
          <p14:tracePt t="15475" x="11942763" y="9664700"/>
          <p14:tracePt t="16530" x="14008100" y="9913938"/>
          <p14:tracePt t="16593" x="13946188" y="9913938"/>
          <p14:tracePt t="16609" x="13833475" y="9913938"/>
          <p14:tracePt t="16626" x="13660438" y="9913938"/>
          <p14:tracePt t="16643" x="13460413" y="9913938"/>
          <p14:tracePt t="16660" x="13223875" y="9913938"/>
          <p14:tracePt t="16677" x="12827000" y="9864725"/>
          <p14:tracePt t="16693" x="12565063" y="9777413"/>
          <p14:tracePt t="16710" x="12091988" y="9652000"/>
          <p14:tracePt t="16726" x="11806238" y="9577388"/>
          <p14:tracePt t="16743" x="11482388" y="9491663"/>
          <p14:tracePt t="16760" x="11034713" y="9428163"/>
          <p14:tracePt t="16776" x="10774363" y="9428163"/>
          <p14:tracePt t="16793" x="10463213" y="9428163"/>
          <p14:tracePt t="16809" x="10201275" y="9428163"/>
          <p14:tracePt t="16826" x="9964738" y="9428163"/>
          <p14:tracePt t="16843" x="9740900" y="9428163"/>
          <p14:tracePt t="16859" x="9517063" y="9428163"/>
          <p14:tracePt t="16876" x="9031288" y="9466263"/>
          <p14:tracePt t="16893" x="8709025" y="9466263"/>
          <p14:tracePt t="16910" x="8347075" y="9491663"/>
          <p14:tracePt t="16926" x="7974013" y="9491663"/>
          <p14:tracePt t="16943" x="7688263" y="9491663"/>
          <p14:tracePt t="16960" x="7513638" y="9491663"/>
          <p14:tracePt t="16977" x="7377113" y="9491663"/>
          <p14:tracePt t="16993" x="7289800" y="9491663"/>
          <p14:tracePt t="17010" x="7227888" y="9491663"/>
          <p14:tracePt t="17279" x="7116763" y="9491663"/>
          <p14:tracePt t="17296" x="6892925" y="9491663"/>
          <p14:tracePt t="17311" x="6656388" y="9491663"/>
          <p14:tracePt t="17327" x="6407150" y="9491663"/>
          <p14:tracePt t="17345" x="5946775" y="9491663"/>
          <p14:tracePt t="17361" x="5622925" y="9491663"/>
          <p14:tracePt t="17377" x="5224463" y="9491663"/>
          <p14:tracePt t="17393" x="4764088" y="9491663"/>
          <p14:tracePt t="17410" x="4491038" y="9491663"/>
          <p14:tracePt t="17426" x="4205288" y="9491663"/>
          <p14:tracePt t="17443" x="3894138" y="9491663"/>
          <p14:tracePt t="17459" x="3632200" y="9491663"/>
          <p14:tracePt t="17476" x="3433763" y="9491663"/>
          <p14:tracePt t="17493" x="3309938" y="9491663"/>
          <p14:tracePt t="17510" x="3148013" y="9491663"/>
          <p14:tracePt t="17526" x="3035300" y="9491663"/>
          <p14:tracePt t="17543" x="2860675" y="9491663"/>
          <p14:tracePt t="18580" x="6718300" y="962818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116263">
            <a:off x="3001586" y="-5454212"/>
            <a:ext cx="11540392" cy="10948947"/>
          </a:xfrm>
          <a:custGeom>
            <a:avLst/>
            <a:gdLst/>
            <a:ahLst/>
            <a:cxnLst/>
            <a:rect l="l" t="t" r="r" b="b"/>
            <a:pathLst>
              <a:path w="11540392" h="10948947">
                <a:moveTo>
                  <a:pt x="0" y="0"/>
                </a:moveTo>
                <a:lnTo>
                  <a:pt x="11540392" y="0"/>
                </a:lnTo>
                <a:lnTo>
                  <a:pt x="11540392" y="10948947"/>
                </a:lnTo>
                <a:lnTo>
                  <a:pt x="0" y="109489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10800000">
            <a:off x="-2768610" y="-6138418"/>
            <a:ext cx="11540392" cy="10948947"/>
          </a:xfrm>
          <a:custGeom>
            <a:avLst/>
            <a:gdLst/>
            <a:ahLst/>
            <a:cxnLst/>
            <a:rect l="l" t="t" r="r" b="b"/>
            <a:pathLst>
              <a:path w="11540392" h="10948947">
                <a:moveTo>
                  <a:pt x="0" y="0"/>
                </a:moveTo>
                <a:lnTo>
                  <a:pt x="11540392" y="0"/>
                </a:lnTo>
                <a:lnTo>
                  <a:pt x="11540392" y="10948948"/>
                </a:lnTo>
                <a:lnTo>
                  <a:pt x="0" y="109489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959148" flipV="1">
            <a:off x="9831874" y="-5474474"/>
            <a:ext cx="11540392" cy="10948947"/>
          </a:xfrm>
          <a:custGeom>
            <a:avLst/>
            <a:gdLst/>
            <a:ahLst/>
            <a:cxnLst/>
            <a:rect l="l" t="t" r="r" b="b"/>
            <a:pathLst>
              <a:path w="11540392" h="10948947">
                <a:moveTo>
                  <a:pt x="0" y="10948948"/>
                </a:moveTo>
                <a:lnTo>
                  <a:pt x="11540392" y="10948948"/>
                </a:lnTo>
                <a:lnTo>
                  <a:pt x="11540392" y="0"/>
                </a:lnTo>
                <a:lnTo>
                  <a:pt x="0" y="0"/>
                </a:lnTo>
                <a:lnTo>
                  <a:pt x="0" y="1094894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3565622" y="5133975"/>
            <a:ext cx="11156755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>
                <a:solidFill>
                  <a:srgbClr val="222B7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180153" y="7010099"/>
            <a:ext cx="11927694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If you have any questions or would like further discussion, please feel free to contact me.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180153" y="8499084"/>
            <a:ext cx="11927694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212"/>
                </a:solidFill>
                <a:latin typeface="Poppins"/>
                <a:ea typeface="Poppins"/>
                <a:cs typeface="Poppins"/>
                <a:sym typeface="Poppins"/>
              </a:rPr>
              <a:t>masknio@gmail.com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72"/>
    </mc:Choice>
    <mc:Fallback>
      <p:transition spd="slow" advTm="16372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331</Words>
  <Application>Microsoft Macintosh PowerPoint</Application>
  <PresentationFormat>Custom</PresentationFormat>
  <Paragraphs>63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Poppins Bold</vt:lpstr>
      <vt:lpstr>League Spartan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MBC_case_Study</dc:title>
  <cp:lastModifiedBy>Mohamad Knio (Alumni)</cp:lastModifiedBy>
  <cp:revision>6</cp:revision>
  <dcterms:created xsi:type="dcterms:W3CDTF">2006-08-16T00:00:00Z</dcterms:created>
  <dcterms:modified xsi:type="dcterms:W3CDTF">2025-11-30T14:26:38Z</dcterms:modified>
  <dc:identifier>DAG6K_e6Ems</dc:identifier>
</cp:coreProperties>
</file>

<file path=docProps/thumbnail.jpeg>
</file>